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9" r:id="rId3"/>
    <p:sldId id="263" r:id="rId4"/>
    <p:sldId id="269" r:id="rId5"/>
    <p:sldId id="266" r:id="rId6"/>
    <p:sldId id="260" r:id="rId7"/>
    <p:sldId id="267" r:id="rId8"/>
    <p:sldId id="264" r:id="rId9"/>
    <p:sldId id="270" r:id="rId10"/>
    <p:sldId id="268" r:id="rId11"/>
    <p:sldId id="265" r:id="rId12"/>
    <p:sldId id="271"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6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notesViewPr>
    <p:cSldViewPr snapToGrid="0">
      <p:cViewPr>
        <p:scale>
          <a:sx n="100" d="100"/>
          <a:sy n="100" d="100"/>
        </p:scale>
        <p:origin x="18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B6C60-C86F-4832-ABDA-23EA308504C6}" type="datetimeFigureOut">
              <a:rPr lang="nl-NL" smtClean="0"/>
              <a:t>19-9-2018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15EA-F862-4B0D-BB5E-46A9D65C81B0}" type="slidenum">
              <a:rPr lang="nl-NL" smtClean="0"/>
              <a:t>‹nr.›</a:t>
            </a:fld>
            <a:endParaRPr lang="nl-NL"/>
          </a:p>
        </p:txBody>
      </p:sp>
    </p:spTree>
    <p:extLst>
      <p:ext uri="{BB962C8B-B14F-4D97-AF65-F5344CB8AC3E}">
        <p14:creationId xmlns:p14="http://schemas.microsoft.com/office/powerpoint/2010/main" val="85339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1</a:t>
            </a:fld>
            <a:endParaRPr lang="nl-NL"/>
          </a:p>
        </p:txBody>
      </p:sp>
    </p:spTree>
    <p:extLst>
      <p:ext uri="{BB962C8B-B14F-4D97-AF65-F5344CB8AC3E}">
        <p14:creationId xmlns:p14="http://schemas.microsoft.com/office/powerpoint/2010/main" val="63595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10</a:t>
            </a:fld>
            <a:endParaRPr lang="nl-NL" dirty="0"/>
          </a:p>
        </p:txBody>
      </p:sp>
    </p:spTree>
    <p:extLst>
      <p:ext uri="{BB962C8B-B14F-4D97-AF65-F5344CB8AC3E}">
        <p14:creationId xmlns:p14="http://schemas.microsoft.com/office/powerpoint/2010/main" val="238331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4560570"/>
          </a:xfrm>
        </p:spPr>
        <p:txBody>
          <a:bodyPr/>
          <a:lstStyle/>
          <a:p>
            <a:r>
              <a:rPr lang="nl-NL" dirty="0" smtClean="0"/>
              <a:t>Duur: uitwerken opdracht 10 min en nabespreken 10 minuten. </a:t>
            </a:r>
          </a:p>
          <a:p>
            <a:endParaRPr lang="nl-NL" dirty="0" smtClean="0"/>
          </a:p>
          <a:p>
            <a:r>
              <a:rPr lang="nl-NL" dirty="0" smtClean="0"/>
              <a:t>Doel </a:t>
            </a:r>
            <a:r>
              <a:rPr lang="nl-NL" dirty="0"/>
              <a:t>van de opdracht is dat studenten leren het boek te gebruiken en samenvattingen te maken. Deze samenvatting kunnen ze gebruiken om te leren voor de toets. </a:t>
            </a:r>
          </a:p>
          <a:p>
            <a:endParaRPr lang="nl-NL" dirty="0"/>
          </a:p>
          <a:p>
            <a:r>
              <a:rPr lang="nl-NL" dirty="0" smtClean="0"/>
              <a:t>Lymfeklieren: </a:t>
            </a:r>
          </a:p>
          <a:p>
            <a:r>
              <a:rPr lang="nl-NL" dirty="0" smtClean="0"/>
              <a:t>Functie: Rol bij het afweersysteem en het onschadelijk maken van ziekteverwekkers. Zit door het hele lichaam. </a:t>
            </a:r>
          </a:p>
          <a:p>
            <a:r>
              <a:rPr lang="nl-NL" dirty="0" smtClean="0"/>
              <a:t>Werkt samen met: bloedvaten.</a:t>
            </a:r>
          </a:p>
          <a:p>
            <a:r>
              <a:rPr lang="nl-NL" dirty="0" smtClean="0"/>
              <a:t>Lymfeklieren zitten in: Hals, buikholte, liezen en oksels. Die filteren schadelijke stoffen uit het bloed en maken ze onschadelijk. </a:t>
            </a:r>
          </a:p>
          <a:p>
            <a:r>
              <a:rPr lang="nl-NL" dirty="0" smtClean="0"/>
              <a:t>Soms kunnen lymfeklieren daardoor wat opzwellen en zijn ze goed voelbaar onder de huid op de genoemde plaatsen. Als er ergens in het lichaam kanker ontstaat en die kanker gaat uitzaaien, dan zullen ze eerst naar de lymfeklieren gaan. Van hoofd tot navel naar de hals of oksels. Onder de navel naar de buikholte en liezen. </a:t>
            </a:r>
          </a:p>
          <a:p>
            <a:r>
              <a:rPr lang="nl-NL" dirty="0" smtClean="0"/>
              <a:t>VB: uitzaaiing bij borstkanker </a:t>
            </a:r>
            <a:r>
              <a:rPr lang="nl-NL" dirty="0" smtClean="0">
                <a:sym typeface="Wingdings" panose="05000000000000000000" pitchFamily="2" charset="2"/>
              </a:rPr>
              <a:t> gaat naar de lymfeklieren in de oksels, aan dezelfde kant als waar de borst met de kanker zit. </a:t>
            </a:r>
          </a:p>
          <a:p>
            <a:endParaRPr lang="nl-NL" dirty="0" smtClean="0">
              <a:sym typeface="Wingdings" panose="05000000000000000000" pitchFamily="2" charset="2"/>
            </a:endParaRPr>
          </a:p>
          <a:p>
            <a:r>
              <a:rPr lang="nl-NL" dirty="0" smtClean="0">
                <a:sym typeface="Wingdings" panose="05000000000000000000" pitchFamily="2" charset="2"/>
              </a:rPr>
              <a:t>Milt: Ligt links onderin de borstkas en is onderdeel van bloedvaten- en lymfestelsel. Vinden chemische processen plaats. Is tevens bloed reservoir die bij grote inspanning meer bloed afgeeft door samenknijpen  Miltsteek. </a:t>
            </a:r>
          </a:p>
          <a:p>
            <a:r>
              <a:rPr lang="nl-NL" dirty="0" smtClean="0">
                <a:sym typeface="Wingdings" panose="05000000000000000000" pitchFamily="2" charset="2"/>
              </a:rPr>
              <a:t>Je kunt prima zonder de milt. Dan nemen het bloedvatenstelsel en het lymfeklierenstelsel die processen over. </a:t>
            </a:r>
            <a:endParaRPr lang="nl-NL" dirty="0">
              <a:sym typeface="Wingdings" panose="05000000000000000000" pitchFamily="2" charset="2"/>
            </a:endParaRPr>
          </a:p>
          <a:p>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11</a:t>
            </a:fld>
            <a:endParaRPr lang="nl-NL" dirty="0"/>
          </a:p>
        </p:txBody>
      </p:sp>
    </p:spTree>
    <p:extLst>
      <p:ext uri="{BB962C8B-B14F-4D97-AF65-F5344CB8AC3E}">
        <p14:creationId xmlns:p14="http://schemas.microsoft.com/office/powerpoint/2010/main" val="352253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Zeer waarschijnlijk wordt deze dia niet gebruikt. Mocht er tijd over zijn kan hij worden gebruikt. Anders gewoon overslaan.</a:t>
            </a:r>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12</a:t>
            </a:fld>
            <a:endParaRPr lang="nl-NL"/>
          </a:p>
        </p:txBody>
      </p:sp>
    </p:spTree>
    <p:extLst>
      <p:ext uri="{BB962C8B-B14F-4D97-AF65-F5344CB8AC3E}">
        <p14:creationId xmlns:p14="http://schemas.microsoft.com/office/powerpoint/2010/main" val="347184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13</a:t>
            </a:fld>
            <a:endParaRPr lang="nl-NL"/>
          </a:p>
        </p:txBody>
      </p:sp>
    </p:spTree>
    <p:extLst>
      <p:ext uri="{BB962C8B-B14F-4D97-AF65-F5344CB8AC3E}">
        <p14:creationId xmlns:p14="http://schemas.microsoft.com/office/powerpoint/2010/main" val="157316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Duur 5 </a:t>
            </a:r>
            <a:r>
              <a:rPr lang="nl-NL" dirty="0" smtClean="0"/>
              <a:t>minuten</a:t>
            </a:r>
          </a:p>
          <a:p>
            <a:r>
              <a:rPr lang="nl-NL" dirty="0" smtClean="0"/>
              <a:t>Doel </a:t>
            </a:r>
            <a:r>
              <a:rPr lang="nl-NL" dirty="0" err="1" smtClean="0"/>
              <a:t>vd</a:t>
            </a:r>
            <a:r>
              <a:rPr lang="nl-NL" dirty="0" smtClean="0"/>
              <a:t> lessen: Doordat je zelf verstand hebt van het menselijk lichaam kun je beter als gesprekspartner functioneren voor toekomstige cliënten met andere hulpverleners (artsen en </a:t>
            </a:r>
            <a:r>
              <a:rPr lang="nl-NL" dirty="0" err="1" smtClean="0"/>
              <a:t>vpk</a:t>
            </a:r>
            <a:r>
              <a:rPr lang="nl-NL" dirty="0" smtClean="0"/>
              <a:t> </a:t>
            </a:r>
            <a:r>
              <a:rPr lang="nl-NL" dirty="0" err="1" smtClean="0"/>
              <a:t>etc</a:t>
            </a:r>
            <a:r>
              <a:rPr lang="nl-NL" dirty="0" smtClean="0"/>
              <a:t>)</a:t>
            </a:r>
            <a:endParaRPr lang="nl-NL" dirty="0"/>
          </a:p>
          <a:p>
            <a:pPr fontAlgn="base"/>
            <a:endParaRPr lang="nl-NL" b="1" cap="all" dirty="0" smtClean="0"/>
          </a:p>
          <a:p>
            <a:pPr fontAlgn="base"/>
            <a:r>
              <a:rPr lang="nl-NL" b="1" cap="all" dirty="0" smtClean="0"/>
              <a:t>Anatomie</a:t>
            </a:r>
            <a:r>
              <a:rPr lang="en-US" dirty="0"/>
              <a:t>​</a:t>
            </a:r>
          </a:p>
          <a:p>
            <a:pPr fontAlgn="base"/>
            <a:r>
              <a:rPr lang="nl-NL" cap="all" dirty="0"/>
              <a:t>Onder anatomie verstaat men de kennis en de bouw van het menselijk lichaam. </a:t>
            </a:r>
            <a:r>
              <a:rPr lang="en-US" dirty="0"/>
              <a:t>​</a:t>
            </a:r>
          </a:p>
          <a:p>
            <a:pPr fontAlgn="base"/>
            <a:r>
              <a:rPr lang="nl-NL" cap="all" dirty="0"/>
              <a:t>Een orgaan bestaat uit verschillende weefsels en deze weefsels bestaan op hun beurt weer uit cellen. </a:t>
            </a:r>
            <a:endParaRPr lang="en-GB" dirty="0"/>
          </a:p>
          <a:p>
            <a:endParaRPr lang="nl-NL" dirty="0" smtClean="0"/>
          </a:p>
          <a:p>
            <a:pPr fontAlgn="base"/>
            <a:r>
              <a:rPr lang="en-GB" b="1" cap="all" dirty="0" err="1"/>
              <a:t>Fysiologie</a:t>
            </a:r>
            <a:r>
              <a:rPr lang="en-GB" dirty="0"/>
              <a:t>​</a:t>
            </a:r>
          </a:p>
          <a:p>
            <a:pPr fontAlgn="base"/>
            <a:r>
              <a:rPr lang="nl-NL" cap="all" dirty="0"/>
              <a:t>is de leer van de werking van de organen, de wijze waarop organen elkaar onderling beïnvloeden en de reacties van het lichaam op de omgeving.</a:t>
            </a:r>
            <a:endParaRPr lang="en-GB" dirty="0"/>
          </a:p>
          <a:p>
            <a:endParaRPr lang="nl-NL" dirty="0" smtClean="0"/>
          </a:p>
          <a:p>
            <a:r>
              <a:rPr lang="nl-NL" dirty="0" smtClean="0"/>
              <a:t>De </a:t>
            </a:r>
            <a:r>
              <a:rPr lang="nl-NL" dirty="0"/>
              <a:t>cel = kleinste levende deel </a:t>
            </a:r>
            <a:r>
              <a:rPr lang="nl-NL" dirty="0" err="1"/>
              <a:t>v.e</a:t>
            </a:r>
            <a:r>
              <a:rPr lang="nl-NL" dirty="0"/>
              <a:t>. </a:t>
            </a:r>
            <a:r>
              <a:rPr lang="nl-NL" dirty="0" smtClean="0"/>
              <a:t>mens</a:t>
            </a:r>
          </a:p>
          <a:p>
            <a:r>
              <a:rPr lang="nl-NL" dirty="0" smtClean="0"/>
              <a:t>•</a:t>
            </a:r>
            <a:r>
              <a:rPr lang="nl-NL" dirty="0"/>
              <a:t>Vermenigvuldigen zich​</a:t>
            </a:r>
          </a:p>
          <a:p>
            <a:r>
              <a:rPr lang="nl-NL" dirty="0" smtClean="0"/>
              <a:t>•</a:t>
            </a:r>
            <a:r>
              <a:rPr lang="nl-NL" dirty="0"/>
              <a:t>Oudere cellen sterven af en worden niet meer vervangen = verouderingsproces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2</a:t>
            </a:fld>
            <a:endParaRPr lang="nl-NL" dirty="0"/>
          </a:p>
        </p:txBody>
      </p:sp>
    </p:spTree>
    <p:extLst>
      <p:ext uri="{BB962C8B-B14F-4D97-AF65-F5344CB8AC3E}">
        <p14:creationId xmlns:p14="http://schemas.microsoft.com/office/powerpoint/2010/main" val="292171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49"/>
            <a:ext cx="5486400" cy="4490901"/>
          </a:xfrm>
        </p:spPr>
        <p:txBody>
          <a:bodyPr/>
          <a:lstStyle/>
          <a:p>
            <a:endParaRPr lang="nl-NL" dirty="0" smtClean="0"/>
          </a:p>
          <a:p>
            <a:r>
              <a:rPr lang="nl-NL" dirty="0" smtClean="0"/>
              <a:t>Duur 10 min</a:t>
            </a:r>
          </a:p>
          <a:p>
            <a:endParaRPr lang="nl-NL" dirty="0" smtClean="0"/>
          </a:p>
          <a:p>
            <a:r>
              <a:rPr lang="nl-NL" dirty="0" smtClean="0"/>
              <a:t>Studenten hoeven niet de botten van het menselijk lichaam te kennen voor de toets.</a:t>
            </a:r>
          </a:p>
          <a:p>
            <a:endParaRPr lang="nl-NL" dirty="0"/>
          </a:p>
          <a:p>
            <a:r>
              <a:rPr lang="nl-NL" dirty="0" smtClean="0"/>
              <a:t>Vraag aan de studenten:</a:t>
            </a:r>
          </a:p>
          <a:p>
            <a:pPr marL="171450" indent="-171450">
              <a:buFontTx/>
              <a:buChar char="-"/>
            </a:pPr>
            <a:r>
              <a:rPr lang="nl-NL" dirty="0" smtClean="0"/>
              <a:t>wie al eens wat gebroken heeft, </a:t>
            </a:r>
          </a:p>
          <a:p>
            <a:pPr marL="171450" indent="-171450">
              <a:buFontTx/>
              <a:buChar char="-"/>
            </a:pPr>
            <a:r>
              <a:rPr lang="nl-NL" dirty="0" smtClean="0"/>
              <a:t>hoe dat eruitzag, </a:t>
            </a:r>
          </a:p>
          <a:p>
            <a:pPr marL="171450" indent="-171450">
              <a:buFontTx/>
              <a:buChar char="-"/>
            </a:pPr>
            <a:r>
              <a:rPr lang="nl-NL" dirty="0" smtClean="0"/>
              <a:t>wat je hoorde (een bot dat breekt klinkt als een tak die doormidden breekt) </a:t>
            </a:r>
          </a:p>
          <a:p>
            <a:pPr marL="171450" indent="-171450">
              <a:buFontTx/>
              <a:buChar char="-"/>
            </a:pPr>
            <a:r>
              <a:rPr lang="nl-NL" dirty="0" smtClean="0"/>
              <a:t>of het pijn deed</a:t>
            </a:r>
          </a:p>
          <a:p>
            <a:pPr marL="171450" indent="-171450">
              <a:buFontTx/>
              <a:buChar char="-"/>
            </a:pPr>
            <a:r>
              <a:rPr lang="nl-NL" dirty="0" smtClean="0"/>
              <a:t>Wat voor behandeling er is toegepast (spalk, gips, plaat met schroeven = inwendig of </a:t>
            </a:r>
            <a:r>
              <a:rPr lang="nl-NL" dirty="0" err="1" smtClean="0"/>
              <a:t>fixtura</a:t>
            </a:r>
            <a:r>
              <a:rPr lang="nl-NL" dirty="0" smtClean="0"/>
              <a:t> externa = uitwendig. Zie foto) </a:t>
            </a:r>
          </a:p>
          <a:p>
            <a:pPr marL="171450" indent="-171450">
              <a:buFontTx/>
              <a:buChar char="-"/>
            </a:pPr>
            <a:r>
              <a:rPr lang="nl-NL" dirty="0" smtClean="0"/>
              <a:t>Hoelang het duurde voor het genezen was</a:t>
            </a:r>
          </a:p>
          <a:p>
            <a:pPr marL="171450" indent="-171450">
              <a:buFontTx/>
              <a:buChar char="-"/>
            </a:pPr>
            <a:endParaRPr lang="nl-NL" dirty="0"/>
          </a:p>
          <a:p>
            <a:r>
              <a:rPr lang="nl-NL" i="1" dirty="0" err="1" smtClean="0"/>
              <a:t>Note</a:t>
            </a:r>
            <a:r>
              <a:rPr lang="nl-NL" i="1" dirty="0" smtClean="0"/>
              <a:t>: </a:t>
            </a:r>
          </a:p>
          <a:p>
            <a:r>
              <a:rPr lang="nl-NL" i="1" dirty="0" smtClean="0"/>
              <a:t>De  studenten hoeven niet alle botten van </a:t>
            </a:r>
          </a:p>
          <a:p>
            <a:r>
              <a:rPr lang="nl-NL" i="1" dirty="0" smtClean="0"/>
              <a:t>het skelet te kennen. Daarvoor worden er </a:t>
            </a:r>
          </a:p>
          <a:p>
            <a:r>
              <a:rPr lang="nl-NL" i="1" dirty="0" smtClean="0"/>
              <a:t>te weinig lessen gegeven. </a:t>
            </a:r>
            <a:endParaRPr lang="nl-NL" i="1"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3</a:t>
            </a:fld>
            <a:endParaRPr lang="nl-NL"/>
          </a:p>
        </p:txBody>
      </p:sp>
      <p:pic>
        <p:nvPicPr>
          <p:cNvPr id="5" name="Afbeelding 4"/>
          <p:cNvPicPr>
            <a:picLocks noChangeAspect="1"/>
          </p:cNvPicPr>
          <p:nvPr/>
        </p:nvPicPr>
        <p:blipFill>
          <a:blip r:embed="rId3"/>
          <a:stretch>
            <a:fillRect/>
          </a:stretch>
        </p:blipFill>
        <p:spPr>
          <a:xfrm>
            <a:off x="3681819" y="6200775"/>
            <a:ext cx="3041197" cy="2421693"/>
          </a:xfrm>
          <a:prstGeom prst="rect">
            <a:avLst/>
          </a:prstGeom>
        </p:spPr>
      </p:pic>
    </p:spTree>
    <p:extLst>
      <p:ext uri="{BB962C8B-B14F-4D97-AF65-F5344CB8AC3E}">
        <p14:creationId xmlns:p14="http://schemas.microsoft.com/office/powerpoint/2010/main" val="274794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Duur 5 min</a:t>
            </a:r>
          </a:p>
          <a:p>
            <a:endParaRPr lang="nl-NL" dirty="0"/>
          </a:p>
          <a:p>
            <a:r>
              <a:rPr lang="nl-NL" dirty="0" smtClean="0"/>
              <a:t>Let op. De studenten kunnen onwel worden van de foto’s 2 en 5</a:t>
            </a:r>
          </a:p>
          <a:p>
            <a:endParaRPr lang="nl-NL" dirty="0" smtClean="0"/>
          </a:p>
          <a:p>
            <a:r>
              <a:rPr lang="nl-NL" dirty="0" smtClean="0"/>
              <a:t>1= Bovenbeen #</a:t>
            </a:r>
          </a:p>
          <a:p>
            <a:r>
              <a:rPr lang="nl-NL" dirty="0" smtClean="0"/>
              <a:t>2= Onderarm #</a:t>
            </a:r>
          </a:p>
          <a:p>
            <a:r>
              <a:rPr lang="nl-NL" dirty="0" smtClean="0"/>
              <a:t>3= Nek #</a:t>
            </a:r>
          </a:p>
          <a:p>
            <a:r>
              <a:rPr lang="nl-NL" dirty="0" smtClean="0"/>
              <a:t>4= Heup (</a:t>
            </a:r>
            <a:r>
              <a:rPr lang="nl-NL" dirty="0" err="1" smtClean="0"/>
              <a:t>collumn</a:t>
            </a:r>
            <a:r>
              <a:rPr lang="nl-NL" dirty="0" smtClean="0"/>
              <a:t>) #</a:t>
            </a:r>
          </a:p>
          <a:p>
            <a:r>
              <a:rPr lang="nl-NL" dirty="0" smtClean="0"/>
              <a:t>5= Enkel #</a:t>
            </a:r>
          </a:p>
          <a:p>
            <a:endParaRPr lang="nl-NL" dirty="0"/>
          </a:p>
          <a:p>
            <a:r>
              <a:rPr lang="nl-NL" dirty="0" smtClean="0"/>
              <a:t>Ouderen breken vaak de heup. Dit is officieel niet de heup maar de dijbeenhals. Het komt voor dat de dijbeenhals eerst (spontaan) breekt en dat de oudere daardoor valt en niet andersom. </a:t>
            </a:r>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4</a:t>
            </a:fld>
            <a:endParaRPr lang="nl-NL"/>
          </a:p>
        </p:txBody>
      </p:sp>
    </p:spTree>
    <p:extLst>
      <p:ext uri="{BB962C8B-B14F-4D97-AF65-F5344CB8AC3E}">
        <p14:creationId xmlns:p14="http://schemas.microsoft.com/office/powerpoint/2010/main" val="338980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Duur 2 minuten</a:t>
            </a:r>
          </a:p>
          <a:p>
            <a:endParaRPr lang="nl-NL" dirty="0" smtClean="0"/>
          </a:p>
          <a:p>
            <a:r>
              <a:rPr lang="nl-NL" dirty="0" smtClean="0"/>
              <a:t>Vraag </a:t>
            </a:r>
            <a:r>
              <a:rPr lang="nl-NL" dirty="0"/>
              <a:t>aan de klas:</a:t>
            </a:r>
          </a:p>
          <a:p>
            <a:r>
              <a:rPr lang="nl-NL" dirty="0" smtClean="0"/>
              <a:t>Zijn de spieren van een ooglid willekeurig of onwillekeurig?</a:t>
            </a:r>
          </a:p>
          <a:p>
            <a:r>
              <a:rPr lang="nl-NL" dirty="0" smtClean="0"/>
              <a:t>Antwoord:</a:t>
            </a:r>
          </a:p>
          <a:p>
            <a:r>
              <a:rPr lang="nl-NL" dirty="0" smtClean="0"/>
              <a:t>Dat zijn ze beide. Die spieren kunnen we beïnvloeden maar ze werken ook zelfstandig. Dit geldt ook voor bijv. een tong.  </a:t>
            </a:r>
            <a:endParaRPr lang="nl-NL" dirty="0"/>
          </a:p>
          <a:p>
            <a:endParaRPr lang="nl-NL" dirty="0"/>
          </a:p>
          <a:p>
            <a:r>
              <a:rPr lang="nl-NL" dirty="0" smtClean="0"/>
              <a:t>Een buigspier betekent dus niet dat een spier ook letterlijk moet buigen. De buigspier zorgt voor een aanspanning van een spier. De strekspier zorgt ervoor dat de spier weer in de oorspronkelijke stand terug komt.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5</a:t>
            </a:fld>
            <a:endParaRPr lang="nl-NL"/>
          </a:p>
        </p:txBody>
      </p:sp>
    </p:spTree>
    <p:extLst>
      <p:ext uri="{BB962C8B-B14F-4D97-AF65-F5344CB8AC3E}">
        <p14:creationId xmlns:p14="http://schemas.microsoft.com/office/powerpoint/2010/main" val="131783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Duur 2 minuten </a:t>
            </a:r>
          </a:p>
          <a:p>
            <a:endParaRPr lang="nl-NL" dirty="0"/>
          </a:p>
          <a:p>
            <a:r>
              <a:rPr lang="nl-NL" dirty="0" smtClean="0"/>
              <a:t>Vraag aan de klas:</a:t>
            </a:r>
          </a:p>
          <a:p>
            <a:r>
              <a:rPr lang="nl-NL" dirty="0" smtClean="0"/>
              <a:t>Heb je bij een laag HB veel of weinig rode bloedcellen? = heet ook bloedarmoede</a:t>
            </a:r>
          </a:p>
          <a:p>
            <a:r>
              <a:rPr lang="nl-NL" dirty="0" smtClean="0"/>
              <a:t>Antwoord:</a:t>
            </a:r>
          </a:p>
          <a:p>
            <a:r>
              <a:rPr lang="nl-NL" dirty="0" smtClean="0"/>
              <a:t>Laag.</a:t>
            </a:r>
          </a:p>
          <a:p>
            <a:endParaRPr lang="nl-NL" dirty="0"/>
          </a:p>
          <a:p>
            <a:r>
              <a:rPr lang="nl-NL" dirty="0" smtClean="0"/>
              <a:t>De klachten die iemand daarvan heeft zijn: duizelig, draaierig, meer kans op flauwvallen en kortademig bij inspanning. Dit komt omdat er minder rode bloedcellen zijn en die transporteren O2 door het lichaam. Dus wordt er ook minder O2 getransporteerd</a:t>
            </a:r>
            <a:r>
              <a:rPr lang="nl-NL" dirty="0" smtClean="0"/>
              <a:t>.</a:t>
            </a:r>
          </a:p>
          <a:p>
            <a:endParaRPr lang="nl-NL" dirty="0"/>
          </a:p>
          <a:p>
            <a:r>
              <a:rPr lang="nl-NL" dirty="0" smtClean="0"/>
              <a:t>Hoog HB = bloed dik en stroperig. </a:t>
            </a:r>
            <a:r>
              <a:rPr lang="nl-NL" dirty="0" smtClean="0"/>
              <a:t>Kans op stolling van bloedcellen </a:t>
            </a:r>
            <a:r>
              <a:rPr lang="nl-NL" dirty="0" smtClean="0">
                <a:sym typeface="Wingdings" panose="05000000000000000000" pitchFamily="2" charset="2"/>
              </a:rPr>
              <a:t> Trombode of embolie</a:t>
            </a:r>
            <a:endParaRPr lang="nl-NL" dirty="0" smtClean="0"/>
          </a:p>
          <a:p>
            <a:endParaRPr lang="nl-NL" dirty="0"/>
          </a:p>
          <a:p>
            <a:r>
              <a:rPr lang="nl-NL" dirty="0" smtClean="0"/>
              <a:t>Normaalwaarde HB: 6-8 </a:t>
            </a:r>
            <a:r>
              <a:rPr lang="nl-NL" dirty="0" err="1" smtClean="0"/>
              <a:t>mmol</a:t>
            </a:r>
            <a:endParaRPr lang="nl-NL" dirty="0" smtClean="0"/>
          </a:p>
          <a:p>
            <a:endParaRPr lang="nl-NL" dirty="0"/>
          </a:p>
          <a:p>
            <a:r>
              <a:rPr lang="nl-NL" dirty="0" smtClean="0"/>
              <a:t>HB kan </a:t>
            </a:r>
            <a:r>
              <a:rPr lang="nl-NL" dirty="0" err="1" smtClean="0"/>
              <a:t>dmv</a:t>
            </a:r>
            <a:r>
              <a:rPr lang="nl-NL" dirty="0" smtClean="0"/>
              <a:t> medicatie omhoog worden gebracht maar ook door voedingsmiddelen:</a:t>
            </a:r>
          </a:p>
          <a:p>
            <a:r>
              <a:rPr lang="nl-NL" dirty="0" err="1" smtClean="0"/>
              <a:t>Roosvisee</a:t>
            </a:r>
            <a:r>
              <a:rPr lang="nl-NL" dirty="0" smtClean="0"/>
              <a:t> Ferro, gedroogde </a:t>
            </a:r>
            <a:r>
              <a:rPr lang="nl-NL" dirty="0" err="1" smtClean="0"/>
              <a:t>abrokozen</a:t>
            </a:r>
            <a:r>
              <a:rPr lang="nl-NL" dirty="0" smtClean="0"/>
              <a:t>, groente</a:t>
            </a:r>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6</a:t>
            </a:fld>
            <a:endParaRPr lang="nl-NL"/>
          </a:p>
        </p:txBody>
      </p:sp>
    </p:spTree>
    <p:extLst>
      <p:ext uri="{BB962C8B-B14F-4D97-AF65-F5344CB8AC3E}">
        <p14:creationId xmlns:p14="http://schemas.microsoft.com/office/powerpoint/2010/main" val="184698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49"/>
            <a:ext cx="5486400" cy="4203519"/>
          </a:xfrm>
        </p:spPr>
        <p:txBody>
          <a:bodyPr/>
          <a:lstStyle/>
          <a:p>
            <a:r>
              <a:rPr lang="nl-NL" dirty="0" smtClean="0"/>
              <a:t>Duur 2 minuten</a:t>
            </a:r>
          </a:p>
          <a:p>
            <a:endParaRPr lang="nl-NL" dirty="0"/>
          </a:p>
          <a:p>
            <a:r>
              <a:rPr lang="nl-NL" dirty="0" smtClean="0"/>
              <a:t>Plaatje van O2 rijk en O2 arm bloed is:</a:t>
            </a:r>
          </a:p>
          <a:p>
            <a:r>
              <a:rPr lang="nl-NL" dirty="0" smtClean="0"/>
              <a:t>Rood </a:t>
            </a:r>
            <a:r>
              <a:rPr lang="nl-NL" dirty="0" smtClean="0">
                <a:sym typeface="Wingdings" panose="05000000000000000000" pitchFamily="2" charset="2"/>
              </a:rPr>
              <a:t> O2 rijk bloed</a:t>
            </a:r>
          </a:p>
          <a:p>
            <a:r>
              <a:rPr lang="nl-NL" dirty="0" smtClean="0">
                <a:sym typeface="Wingdings" panose="05000000000000000000" pitchFamily="2" charset="2"/>
              </a:rPr>
              <a:t>Blauw  blauw</a:t>
            </a:r>
          </a:p>
          <a:p>
            <a:endParaRPr lang="nl-NL" dirty="0">
              <a:sym typeface="Wingdings" panose="05000000000000000000" pitchFamily="2" charset="2"/>
            </a:endParaRPr>
          </a:p>
          <a:p>
            <a:r>
              <a:rPr lang="nl-NL" dirty="0" smtClean="0">
                <a:sym typeface="Wingdings" panose="05000000000000000000" pitchFamily="2" charset="2"/>
              </a:rPr>
              <a:t>In de kleine bloedsomloop wisselen in het hart en longen O2 rijk en O2 arm bloed met elkaar uit.</a:t>
            </a:r>
          </a:p>
          <a:p>
            <a:r>
              <a:rPr lang="nl-NL" dirty="0" smtClean="0">
                <a:sym typeface="Wingdings" panose="05000000000000000000" pitchFamily="2" charset="2"/>
              </a:rPr>
              <a:t>De grote bloedsomloop voorziet de rest van het lichaam van bloed met O2 bloed en op de terugreis gaat O2 arm bloed weer terug.</a:t>
            </a:r>
          </a:p>
          <a:p>
            <a:endParaRPr lang="nl-NL" dirty="0">
              <a:sym typeface="Wingdings" panose="05000000000000000000" pitchFamily="2" charset="2"/>
            </a:endParaRPr>
          </a:p>
          <a:p>
            <a:r>
              <a:rPr lang="nl-NL" dirty="0" smtClean="0">
                <a:sym typeface="Wingdings" panose="05000000000000000000" pitchFamily="2" charset="2"/>
              </a:rPr>
              <a:t>Vraag aan de studenten: </a:t>
            </a:r>
          </a:p>
          <a:p>
            <a:r>
              <a:rPr lang="nl-NL" dirty="0" smtClean="0">
                <a:sym typeface="Wingdings" panose="05000000000000000000" pitchFamily="2" charset="2"/>
              </a:rPr>
              <a:t>Vervoeren arteriën O2 arm of O2 rijk bloed? </a:t>
            </a:r>
          </a:p>
          <a:p>
            <a:endParaRPr lang="nl-NL" dirty="0">
              <a:sym typeface="Wingdings" panose="05000000000000000000" pitchFamily="2" charset="2"/>
            </a:endParaRPr>
          </a:p>
          <a:p>
            <a:r>
              <a:rPr lang="nl-NL" dirty="0" smtClean="0">
                <a:sym typeface="Wingdings" panose="05000000000000000000" pitchFamily="2" charset="2"/>
              </a:rPr>
              <a:t>Antwoord:</a:t>
            </a:r>
          </a:p>
          <a:p>
            <a:r>
              <a:rPr lang="nl-NL" dirty="0" smtClean="0">
                <a:sym typeface="Wingdings" panose="05000000000000000000" pitchFamily="2" charset="2"/>
              </a:rPr>
              <a:t>O2 rijk. De O2 is bedoeld voor alle organen. Onderweg wordt dat afgegeven aan de organen. De venen voeren O2 arm bloed weer terug naar de longen waar er weer O2 aan kan worden toegevoegd waarna de cyclus weer opnieuw begint. </a:t>
            </a:r>
          </a:p>
          <a:p>
            <a:endParaRPr lang="nl-NL" dirty="0">
              <a:sym typeface="Wingdings" panose="05000000000000000000" pitchFamily="2" charset="2"/>
            </a:endParaRPr>
          </a:p>
          <a:p>
            <a:r>
              <a:rPr lang="nl-NL" dirty="0" smtClean="0">
                <a:sym typeface="Wingdings" panose="05000000000000000000" pitchFamily="2" charset="2"/>
              </a:rPr>
              <a:t>Volgende dia = hart en de </a:t>
            </a:r>
            <a:r>
              <a:rPr lang="nl-NL" dirty="0" smtClean="0">
                <a:sym typeface="Wingdings" panose="05000000000000000000" pitchFamily="2" charset="2"/>
              </a:rPr>
              <a:t>bloedsomloop</a:t>
            </a:r>
          </a:p>
          <a:p>
            <a:endParaRPr lang="nl-NL" dirty="0">
              <a:sym typeface="Wingdings" panose="05000000000000000000" pitchFamily="2" charset="2"/>
            </a:endParaRPr>
          </a:p>
          <a:p>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7</a:t>
            </a:fld>
            <a:endParaRPr lang="nl-NL"/>
          </a:p>
        </p:txBody>
      </p:sp>
    </p:spTree>
    <p:extLst>
      <p:ext uri="{BB962C8B-B14F-4D97-AF65-F5344CB8AC3E}">
        <p14:creationId xmlns:p14="http://schemas.microsoft.com/office/powerpoint/2010/main" val="400658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Duur 2 minuten</a:t>
            </a:r>
          </a:p>
          <a:p>
            <a:endParaRPr lang="nl-NL" dirty="0"/>
          </a:p>
          <a:p>
            <a:r>
              <a:rPr lang="nl-NL" dirty="0" smtClean="0"/>
              <a:t>Zuurstof arm bloed wordt op plaatjes altijd in blauw weergegeven</a:t>
            </a:r>
          </a:p>
          <a:p>
            <a:r>
              <a:rPr lang="nl-NL" dirty="0" smtClean="0"/>
              <a:t>Zuurstof rijk bloed wordt op plaatjes altijd rood weergegeven</a:t>
            </a:r>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8</a:t>
            </a:fld>
            <a:endParaRPr lang="nl-NL"/>
          </a:p>
        </p:txBody>
      </p:sp>
    </p:spTree>
    <p:extLst>
      <p:ext uri="{BB962C8B-B14F-4D97-AF65-F5344CB8AC3E}">
        <p14:creationId xmlns:p14="http://schemas.microsoft.com/office/powerpoint/2010/main" val="270650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Hiervoor krijgen de studenten 10 -15 minuten de tijd. Vraag nadien aan een aantal studenten wat ze hebben uitgewerkt. Vergelijk dit met de volgende dia. </a:t>
            </a:r>
          </a:p>
          <a:p>
            <a:endParaRPr lang="nl-NL" dirty="0"/>
          </a:p>
          <a:p>
            <a:r>
              <a:rPr lang="nl-NL" dirty="0" smtClean="0"/>
              <a:t>Doel van de opdracht is dat studenten leren het boek te gebruiken en samenvattingen te maken. Deze samenvatting kunnen ze gebruiken om te leren voor de toets. </a:t>
            </a:r>
            <a:endParaRPr lang="nl-NL" dirty="0"/>
          </a:p>
        </p:txBody>
      </p:sp>
      <p:sp>
        <p:nvSpPr>
          <p:cNvPr id="4" name="Tijdelijke aanduiding voor dianummer 3"/>
          <p:cNvSpPr>
            <a:spLocks noGrp="1"/>
          </p:cNvSpPr>
          <p:nvPr>
            <p:ph type="sldNum" sz="quarter" idx="10"/>
          </p:nvPr>
        </p:nvSpPr>
        <p:spPr/>
        <p:txBody>
          <a:bodyPr/>
          <a:lstStyle/>
          <a:p>
            <a:fld id="{B01C15EA-F862-4B0D-BB5E-46A9D65C81B0}" type="slidenum">
              <a:rPr lang="nl-NL" smtClean="0"/>
              <a:t>9</a:t>
            </a:fld>
            <a:endParaRPr lang="nl-NL"/>
          </a:p>
        </p:txBody>
      </p:sp>
    </p:spTree>
    <p:extLst>
      <p:ext uri="{BB962C8B-B14F-4D97-AF65-F5344CB8AC3E}">
        <p14:creationId xmlns:p14="http://schemas.microsoft.com/office/powerpoint/2010/main" val="246085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9/19/2018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ologiesite.nl/internetlesskelet.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pULytfpp5D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Anatomie en Fysiologie</a:t>
            </a:r>
          </a:p>
        </p:txBody>
      </p:sp>
      <p:sp>
        <p:nvSpPr>
          <p:cNvPr id="3" name="Ondertitel 2"/>
          <p:cNvSpPr>
            <a:spLocks noGrp="1"/>
          </p:cNvSpPr>
          <p:nvPr>
            <p:ph type="subTitle" idx="1"/>
          </p:nvPr>
        </p:nvSpPr>
        <p:spPr/>
        <p:txBody>
          <a:bodyPr/>
          <a:lstStyle/>
          <a:p>
            <a:r>
              <a:rPr lang="nl-NL" dirty="0"/>
              <a:t>Les 2</a:t>
            </a:r>
          </a:p>
        </p:txBody>
      </p:sp>
    </p:spTree>
    <p:extLst>
      <p:ext uri="{BB962C8B-B14F-4D97-AF65-F5344CB8AC3E}">
        <p14:creationId xmlns:p14="http://schemas.microsoft.com/office/powerpoint/2010/main" val="415759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Kleine en grote bloedsomloop</a:t>
            </a:r>
          </a:p>
        </p:txBody>
      </p:sp>
      <p:sp>
        <p:nvSpPr>
          <p:cNvPr id="3" name="Tijdelijke aanduiding voor inhoud 2"/>
          <p:cNvSpPr>
            <a:spLocks noGrp="1"/>
          </p:cNvSpPr>
          <p:nvPr>
            <p:ph sz="quarter" idx="13"/>
          </p:nvPr>
        </p:nvSpPr>
        <p:spPr>
          <a:xfrm>
            <a:off x="913774" y="2367092"/>
            <a:ext cx="10363826" cy="4490908"/>
          </a:xfrm>
        </p:spPr>
        <p:txBody>
          <a:bodyPr>
            <a:normAutofit/>
          </a:bodyPr>
          <a:lstStyle/>
          <a:p>
            <a:r>
              <a:rPr lang="nl-NL" sz="2400" dirty="0"/>
              <a:t>Kleine bloedsomloop: Zuurstofarm bloed gaat via de </a:t>
            </a:r>
            <a:r>
              <a:rPr lang="nl-NL" sz="2400" dirty="0">
                <a:solidFill>
                  <a:srgbClr val="C00000"/>
                </a:solidFill>
              </a:rPr>
              <a:t>rechter boezem </a:t>
            </a:r>
            <a:r>
              <a:rPr lang="nl-NL" sz="2400" dirty="0"/>
              <a:t>en de </a:t>
            </a:r>
            <a:r>
              <a:rPr lang="nl-NL" sz="2400" dirty="0">
                <a:solidFill>
                  <a:srgbClr val="C00000"/>
                </a:solidFill>
              </a:rPr>
              <a:t>longslagader</a:t>
            </a:r>
            <a:r>
              <a:rPr lang="nl-NL" sz="2400" dirty="0"/>
              <a:t> van het hart naar de </a:t>
            </a:r>
            <a:r>
              <a:rPr lang="nl-NL" sz="2400" dirty="0">
                <a:solidFill>
                  <a:srgbClr val="C00000"/>
                </a:solidFill>
              </a:rPr>
              <a:t>longen</a:t>
            </a:r>
            <a:r>
              <a:rPr lang="nl-NL" sz="2400" dirty="0"/>
              <a:t>. Daar komt zuurstof in het bloed. Zuurstofrijk bloed gaat via </a:t>
            </a:r>
            <a:r>
              <a:rPr lang="nl-NL" sz="2400" dirty="0">
                <a:solidFill>
                  <a:srgbClr val="C00000"/>
                </a:solidFill>
              </a:rPr>
              <a:t>vier longaders </a:t>
            </a:r>
            <a:r>
              <a:rPr lang="nl-NL" sz="2400" dirty="0"/>
              <a:t>terug naar de </a:t>
            </a:r>
            <a:r>
              <a:rPr lang="nl-NL" sz="2400" dirty="0">
                <a:solidFill>
                  <a:srgbClr val="C00000"/>
                </a:solidFill>
              </a:rPr>
              <a:t>linker boezem </a:t>
            </a:r>
            <a:r>
              <a:rPr lang="nl-NL" sz="2400" dirty="0"/>
              <a:t>van het hart</a:t>
            </a:r>
          </a:p>
          <a:p>
            <a:r>
              <a:rPr lang="nl-NL" sz="2400" dirty="0"/>
              <a:t>Grote bloedsomloop: Zuurstofrijk bloed gaat via de </a:t>
            </a:r>
            <a:r>
              <a:rPr lang="nl-NL" sz="2400" dirty="0">
                <a:solidFill>
                  <a:srgbClr val="C00000"/>
                </a:solidFill>
              </a:rPr>
              <a:t>linkerkamer</a:t>
            </a:r>
            <a:r>
              <a:rPr lang="nl-NL" sz="2400" dirty="0"/>
              <a:t> en de </a:t>
            </a:r>
            <a:r>
              <a:rPr lang="nl-NL" sz="2400" dirty="0">
                <a:solidFill>
                  <a:srgbClr val="C00000"/>
                </a:solidFill>
              </a:rPr>
              <a:t>aorta (</a:t>
            </a:r>
            <a:r>
              <a:rPr lang="nl-NL" sz="2400" dirty="0" smtClean="0">
                <a:solidFill>
                  <a:srgbClr val="C00000"/>
                </a:solidFill>
              </a:rPr>
              <a:t>slagader) </a:t>
            </a:r>
            <a:r>
              <a:rPr lang="nl-NL" sz="2400" dirty="0"/>
              <a:t>door de rest van het lichaam. De </a:t>
            </a:r>
            <a:r>
              <a:rPr lang="nl-NL" sz="2400" dirty="0">
                <a:solidFill>
                  <a:srgbClr val="C00000"/>
                </a:solidFill>
              </a:rPr>
              <a:t>kuitspieren (beenbewegingen) </a:t>
            </a:r>
            <a:r>
              <a:rPr lang="nl-NL" sz="2400" dirty="0"/>
              <a:t>pompen het zuurstofarme bloed ten slotte via de </a:t>
            </a:r>
            <a:r>
              <a:rPr lang="nl-NL" sz="2400" dirty="0">
                <a:solidFill>
                  <a:srgbClr val="C00000"/>
                </a:solidFill>
              </a:rPr>
              <a:t>aders</a:t>
            </a:r>
            <a:r>
              <a:rPr lang="nl-NL" sz="2400" dirty="0"/>
              <a:t> terug naar de </a:t>
            </a:r>
            <a:r>
              <a:rPr lang="nl-NL" sz="2400" dirty="0">
                <a:solidFill>
                  <a:srgbClr val="C00000"/>
                </a:solidFill>
              </a:rPr>
              <a:t>rechterkamer</a:t>
            </a:r>
            <a:r>
              <a:rPr lang="nl-NL" sz="2400" dirty="0"/>
              <a:t> van het hart. </a:t>
            </a:r>
          </a:p>
        </p:txBody>
      </p:sp>
    </p:spTree>
    <p:extLst>
      <p:ext uri="{BB962C8B-B14F-4D97-AF65-F5344CB8AC3E}">
        <p14:creationId xmlns:p14="http://schemas.microsoft.com/office/powerpoint/2010/main" val="391689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Opdracht: </a:t>
            </a:r>
            <a:br>
              <a:rPr lang="nl-NL" b="1" dirty="0" smtClean="0"/>
            </a:br>
            <a:r>
              <a:rPr lang="nl-NL" dirty="0" smtClean="0"/>
              <a:t>Maak individueel een samenvatting van </a:t>
            </a:r>
            <a:r>
              <a:rPr lang="nl-NL" b="1" dirty="0" smtClean="0"/>
              <a:t>Lymfatisch </a:t>
            </a:r>
            <a:r>
              <a:rPr lang="nl-NL" b="1" dirty="0"/>
              <a:t>systeem </a:t>
            </a:r>
            <a:r>
              <a:rPr lang="nl-NL" b="1" dirty="0" smtClean="0"/>
              <a:t>&amp;</a:t>
            </a:r>
            <a:r>
              <a:rPr lang="nl-NL" b="1" dirty="0"/>
              <a:t> </a:t>
            </a:r>
            <a:r>
              <a:rPr lang="nl-NL" b="1" dirty="0" smtClean="0"/>
              <a:t>milt </a:t>
            </a:r>
            <a:r>
              <a:rPr lang="nl-NL" dirty="0" smtClean="0"/>
              <a:t>§1.4.8 </a:t>
            </a:r>
            <a:r>
              <a:rPr lang="nl-NL" dirty="0"/>
              <a:t>en §</a:t>
            </a:r>
            <a:r>
              <a:rPr lang="nl-NL" dirty="0" smtClean="0"/>
              <a:t>1.4.9 </a:t>
            </a:r>
            <a:endParaRPr lang="nl-NL" dirty="0"/>
          </a:p>
        </p:txBody>
      </p:sp>
      <p:sp>
        <p:nvSpPr>
          <p:cNvPr id="3" name="Tijdelijke aanduiding voor inhoud 2"/>
          <p:cNvSpPr>
            <a:spLocks noGrp="1"/>
          </p:cNvSpPr>
          <p:nvPr>
            <p:ph sz="quarter" idx="13"/>
          </p:nvPr>
        </p:nvSpPr>
        <p:spPr>
          <a:xfrm>
            <a:off x="913774" y="2367092"/>
            <a:ext cx="10363826" cy="3968394"/>
          </a:xfrm>
        </p:spPr>
        <p:txBody>
          <a:bodyPr>
            <a:noAutofit/>
          </a:bodyPr>
          <a:lstStyle/>
          <a:p>
            <a:pPr lvl="1"/>
            <a:r>
              <a:rPr lang="nl-NL" sz="2400" dirty="0" smtClean="0"/>
              <a:t>Wat is de belangrijkste functie van de lymfeklieren?</a:t>
            </a:r>
          </a:p>
          <a:p>
            <a:pPr lvl="1"/>
            <a:r>
              <a:rPr lang="nl-NL" sz="2400" dirty="0" smtClean="0"/>
              <a:t>Met welke deel van het lichaam werkt het lymfatisch stelsel nauw samen? </a:t>
            </a:r>
            <a:endParaRPr lang="nl-NL" sz="2400" dirty="0"/>
          </a:p>
          <a:p>
            <a:endParaRPr lang="nl-NL" sz="2400" dirty="0"/>
          </a:p>
          <a:p>
            <a:pPr lvl="1"/>
            <a:r>
              <a:rPr lang="nl-NL" sz="2400" dirty="0"/>
              <a:t>Wat beïnvloeden de chemische processen in de milt?</a:t>
            </a:r>
          </a:p>
          <a:p>
            <a:pPr lvl="1"/>
            <a:r>
              <a:rPr lang="nl-NL" sz="2400" dirty="0"/>
              <a:t>Waarom krijgen hardlopers soms ‘steken in de zij’?</a:t>
            </a:r>
          </a:p>
        </p:txBody>
      </p:sp>
    </p:spTree>
    <p:extLst>
      <p:ext uri="{BB962C8B-B14F-4D97-AF65-F5344CB8AC3E}">
        <p14:creationId xmlns:p14="http://schemas.microsoft.com/office/powerpoint/2010/main" val="16646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3775" y="618517"/>
            <a:ext cx="10364451" cy="2268374"/>
          </a:xfrm>
        </p:spPr>
        <p:txBody>
          <a:bodyPr/>
          <a:lstStyle/>
          <a:p>
            <a:r>
              <a:rPr lang="nl-NL" dirty="0" smtClean="0"/>
              <a:t>Bij extra tijd onderstaande link overnemen en in tweetallen het skelet weer in elkaar zetten. Wie het </a:t>
            </a:r>
            <a:r>
              <a:rPr lang="nl-NL" dirty="0" err="1" smtClean="0"/>
              <a:t>het</a:t>
            </a:r>
            <a:r>
              <a:rPr lang="nl-NL" dirty="0" smtClean="0"/>
              <a:t> snelste doet heeft gewonnen</a:t>
            </a:r>
            <a:endParaRPr lang="nl-NL" dirty="0"/>
          </a:p>
        </p:txBody>
      </p:sp>
      <p:sp>
        <p:nvSpPr>
          <p:cNvPr id="5" name="Tijdelijke aanduiding voor inhoud 4"/>
          <p:cNvSpPr>
            <a:spLocks noGrp="1"/>
          </p:cNvSpPr>
          <p:nvPr>
            <p:ph sz="quarter" idx="13"/>
          </p:nvPr>
        </p:nvSpPr>
        <p:spPr>
          <a:xfrm>
            <a:off x="913774" y="3135086"/>
            <a:ext cx="10363826" cy="2656113"/>
          </a:xfrm>
        </p:spPr>
        <p:txBody>
          <a:bodyPr>
            <a:normAutofit/>
          </a:bodyPr>
          <a:lstStyle/>
          <a:p>
            <a:pPr marL="0" indent="0">
              <a:buNone/>
            </a:pPr>
            <a:r>
              <a:rPr lang="nl-NL" sz="2800" b="1" dirty="0">
                <a:solidFill>
                  <a:srgbClr val="7030A0"/>
                </a:solidFill>
                <a:hlinkClick r:id="rId3"/>
              </a:rPr>
              <a:t>http://</a:t>
            </a:r>
            <a:r>
              <a:rPr lang="nl-NL" sz="2800" b="1" dirty="0" smtClean="0">
                <a:solidFill>
                  <a:srgbClr val="7030A0"/>
                </a:solidFill>
                <a:hlinkClick r:id="rId3"/>
              </a:rPr>
              <a:t>www.biologiesite.nl/internetlesskelet.htm</a:t>
            </a:r>
            <a:endParaRPr lang="nl-NL" sz="2800" b="1" dirty="0">
              <a:solidFill>
                <a:srgbClr val="7030A0"/>
              </a:solidFill>
            </a:endParaRPr>
          </a:p>
        </p:txBody>
      </p:sp>
    </p:spTree>
    <p:extLst>
      <p:ext uri="{BB962C8B-B14F-4D97-AF65-F5344CB8AC3E}">
        <p14:creationId xmlns:p14="http://schemas.microsoft.com/office/powerpoint/2010/main" val="3205855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Huiswerk:</a:t>
            </a:r>
            <a:endParaRPr lang="nl-NL" b="1" dirty="0"/>
          </a:p>
        </p:txBody>
      </p:sp>
      <p:sp>
        <p:nvSpPr>
          <p:cNvPr id="3" name="Tijdelijke aanduiding voor inhoud 2"/>
          <p:cNvSpPr>
            <a:spLocks noGrp="1"/>
          </p:cNvSpPr>
          <p:nvPr>
            <p:ph sz="quarter" idx="13"/>
          </p:nvPr>
        </p:nvSpPr>
        <p:spPr>
          <a:xfrm>
            <a:off x="913774" y="2367092"/>
            <a:ext cx="10363826" cy="3994519"/>
          </a:xfrm>
        </p:spPr>
        <p:txBody>
          <a:bodyPr/>
          <a:lstStyle/>
          <a:p>
            <a:r>
              <a:rPr lang="nl-NL" sz="2400" dirty="0"/>
              <a:t>Lees </a:t>
            </a:r>
            <a:r>
              <a:rPr lang="nl-NL" sz="2400" dirty="0" smtClean="0"/>
              <a:t>de volgende paragraven door: </a:t>
            </a:r>
          </a:p>
          <a:p>
            <a:pPr>
              <a:buFontTx/>
              <a:buChar char="-"/>
            </a:pPr>
            <a:r>
              <a:rPr lang="nl-NL" sz="2400" dirty="0" smtClean="0"/>
              <a:t>ademhalingsstelsel §1.5, </a:t>
            </a:r>
          </a:p>
          <a:p>
            <a:pPr>
              <a:buFontTx/>
              <a:buChar char="-"/>
            </a:pPr>
            <a:r>
              <a:rPr lang="nl-NL" sz="2400" dirty="0" smtClean="0"/>
              <a:t>Het spijsverteringsstelsel </a:t>
            </a:r>
            <a:r>
              <a:rPr lang="nl-NL" sz="2400" dirty="0"/>
              <a:t>§</a:t>
            </a:r>
            <a:r>
              <a:rPr lang="nl-NL" sz="2400" dirty="0" smtClean="0"/>
              <a:t>1.6</a:t>
            </a:r>
          </a:p>
          <a:p>
            <a:pPr>
              <a:buFontTx/>
              <a:buChar char="-"/>
            </a:pPr>
            <a:endParaRPr lang="nl-NL" dirty="0"/>
          </a:p>
        </p:txBody>
      </p:sp>
    </p:spTree>
    <p:extLst>
      <p:ext uri="{BB962C8B-B14F-4D97-AF65-F5344CB8AC3E}">
        <p14:creationId xmlns:p14="http://schemas.microsoft.com/office/powerpoint/2010/main" val="390365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vorige les</a:t>
            </a:r>
          </a:p>
        </p:txBody>
      </p:sp>
      <p:sp>
        <p:nvSpPr>
          <p:cNvPr id="3" name="Tijdelijke aanduiding voor inhoud 2"/>
          <p:cNvSpPr>
            <a:spLocks noGrp="1"/>
          </p:cNvSpPr>
          <p:nvPr>
            <p:ph sz="quarter" idx="13"/>
          </p:nvPr>
        </p:nvSpPr>
        <p:spPr/>
        <p:txBody>
          <a:bodyPr>
            <a:normAutofit/>
          </a:bodyPr>
          <a:lstStyle/>
          <a:p>
            <a:r>
              <a:rPr lang="nl-NL" sz="2400" dirty="0"/>
              <a:t>Waarom </a:t>
            </a:r>
            <a:r>
              <a:rPr lang="nl-NL" sz="2400" dirty="0" smtClean="0"/>
              <a:t>krijgen jullie anatomie en fysiologie? </a:t>
            </a:r>
          </a:p>
          <a:p>
            <a:endParaRPr lang="nl-NL" sz="2400" dirty="0" smtClean="0"/>
          </a:p>
          <a:p>
            <a:r>
              <a:rPr lang="nl-NL" sz="2400" dirty="0" smtClean="0"/>
              <a:t>Wat is anatomie? </a:t>
            </a:r>
          </a:p>
          <a:p>
            <a:r>
              <a:rPr lang="nl-NL" sz="2400" dirty="0" smtClean="0"/>
              <a:t>Wat is fysiologie? </a:t>
            </a:r>
          </a:p>
          <a:p>
            <a:r>
              <a:rPr lang="nl-NL" sz="2400" dirty="0" smtClean="0"/>
              <a:t>Wat is een cel?. </a:t>
            </a:r>
            <a:r>
              <a:rPr lang="nl-NL" sz="2400" dirty="0"/>
              <a:t/>
            </a:r>
            <a:br>
              <a:rPr lang="nl-NL" sz="2400" dirty="0"/>
            </a:br>
            <a:endParaRPr lang="nl-NL" sz="2400" dirty="0"/>
          </a:p>
        </p:txBody>
      </p:sp>
    </p:spTree>
    <p:extLst>
      <p:ext uri="{BB962C8B-B14F-4D97-AF65-F5344CB8AC3E}">
        <p14:creationId xmlns:p14="http://schemas.microsoft.com/office/powerpoint/2010/main" val="38307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t>Functies </a:t>
            </a:r>
            <a:r>
              <a:rPr lang="nl-NL" b="1" dirty="0" smtClean="0"/>
              <a:t>skelet (§1.3.1)</a:t>
            </a:r>
            <a:endParaRPr lang="nl-NL" b="1" dirty="0"/>
          </a:p>
        </p:txBody>
      </p:sp>
      <p:sp>
        <p:nvSpPr>
          <p:cNvPr id="3" name="Tijdelijke aanduiding voor inhoud 2"/>
          <p:cNvSpPr>
            <a:spLocks noGrp="1"/>
          </p:cNvSpPr>
          <p:nvPr>
            <p:ph sz="quarter" idx="13"/>
          </p:nvPr>
        </p:nvSpPr>
        <p:spPr/>
        <p:txBody>
          <a:bodyPr>
            <a:normAutofit/>
          </a:bodyPr>
          <a:lstStyle/>
          <a:p>
            <a:r>
              <a:rPr lang="nl-NL" sz="2400" dirty="0"/>
              <a:t>Stevigheid lichaam</a:t>
            </a:r>
          </a:p>
          <a:p>
            <a:r>
              <a:rPr lang="nl-NL" sz="2400" dirty="0"/>
              <a:t>Bescherming kwetsbare organen</a:t>
            </a:r>
          </a:p>
          <a:p>
            <a:r>
              <a:rPr lang="nl-NL" sz="2400" dirty="0"/>
              <a:t>Aanmaak bloedcellen in beenmerg</a:t>
            </a:r>
          </a:p>
          <a:p>
            <a:r>
              <a:rPr lang="nl-NL" sz="2400" dirty="0"/>
              <a:t>Maakt beweging mogelijk (samen </a:t>
            </a:r>
            <a:endParaRPr lang="nl-NL" sz="2400" dirty="0" smtClean="0"/>
          </a:p>
          <a:p>
            <a:pPr marL="0" indent="0">
              <a:buNone/>
            </a:pPr>
            <a:r>
              <a:rPr lang="nl-NL" sz="2400" dirty="0"/>
              <a:t> </a:t>
            </a:r>
            <a:r>
              <a:rPr lang="nl-NL" sz="2400" dirty="0" smtClean="0"/>
              <a:t>  met </a:t>
            </a:r>
            <a:r>
              <a:rPr lang="nl-NL" sz="2400" dirty="0"/>
              <a:t>spieren)</a:t>
            </a:r>
          </a:p>
        </p:txBody>
      </p:sp>
      <p:pic>
        <p:nvPicPr>
          <p:cNvPr id="4" name="Afbeelding 3"/>
          <p:cNvPicPr>
            <a:picLocks noChangeAspect="1"/>
          </p:cNvPicPr>
          <p:nvPr/>
        </p:nvPicPr>
        <p:blipFill>
          <a:blip r:embed="rId3"/>
          <a:stretch>
            <a:fillRect/>
          </a:stretch>
        </p:blipFill>
        <p:spPr>
          <a:xfrm>
            <a:off x="6917634" y="106018"/>
            <a:ext cx="4943061" cy="6573078"/>
          </a:xfrm>
          <a:prstGeom prst="rect">
            <a:avLst/>
          </a:prstGeom>
        </p:spPr>
      </p:pic>
    </p:spTree>
    <p:extLst>
      <p:ext uri="{BB962C8B-B14F-4D97-AF65-F5344CB8AC3E}">
        <p14:creationId xmlns:p14="http://schemas.microsoft.com/office/powerpoint/2010/main" val="131730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Wat is hier gebroken?</a:t>
            </a:r>
            <a:endParaRPr lang="nl-NL" b="1"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97" y="792163"/>
            <a:ext cx="3484340" cy="2315542"/>
          </a:xfrm>
          <a:prstGeom prst="rect">
            <a:avLst/>
          </a:prstGeom>
        </p:spPr>
      </p:pic>
      <p:sp>
        <p:nvSpPr>
          <p:cNvPr id="4" name="AutoShape 2" descr="Afbeeldingsresultaten voor gebroken enkel "/>
          <p:cNvSpPr>
            <a:spLocks noChangeAspect="1" noChangeArrowheads="1"/>
          </p:cNvSpPr>
          <p:nvPr/>
        </p:nvSpPr>
        <p:spPr bwMode="auto">
          <a:xfrm>
            <a:off x="63500" y="-731838"/>
            <a:ext cx="235267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4"/>
          <a:stretch>
            <a:fillRect/>
          </a:stretch>
        </p:blipFill>
        <p:spPr>
          <a:xfrm>
            <a:off x="496686" y="3565049"/>
            <a:ext cx="4291927" cy="2777744"/>
          </a:xfrm>
          <a:prstGeom prst="rect">
            <a:avLst/>
          </a:prstGeom>
        </p:spPr>
      </p:pic>
      <p:pic>
        <p:nvPicPr>
          <p:cNvPr id="6" name="Afbeelding 5"/>
          <p:cNvPicPr>
            <a:picLocks noChangeAspect="1"/>
          </p:cNvPicPr>
          <p:nvPr/>
        </p:nvPicPr>
        <p:blipFill>
          <a:blip r:embed="rId5"/>
          <a:stretch>
            <a:fillRect/>
          </a:stretch>
        </p:blipFill>
        <p:spPr>
          <a:xfrm>
            <a:off x="8503692" y="492336"/>
            <a:ext cx="3359059" cy="2480318"/>
          </a:xfrm>
          <a:prstGeom prst="rect">
            <a:avLst/>
          </a:prstGeom>
        </p:spPr>
      </p:pic>
      <p:pic>
        <p:nvPicPr>
          <p:cNvPr id="8" name="Afbeelding 7"/>
          <p:cNvPicPr>
            <a:picLocks noChangeAspect="1"/>
          </p:cNvPicPr>
          <p:nvPr/>
        </p:nvPicPr>
        <p:blipFill>
          <a:blip r:embed="rId6"/>
          <a:stretch>
            <a:fillRect/>
          </a:stretch>
        </p:blipFill>
        <p:spPr>
          <a:xfrm>
            <a:off x="4933225" y="2124565"/>
            <a:ext cx="3388212" cy="3309583"/>
          </a:xfrm>
          <a:prstGeom prst="rect">
            <a:avLst/>
          </a:prstGeom>
        </p:spPr>
      </p:pic>
      <p:pic>
        <p:nvPicPr>
          <p:cNvPr id="9" name="Afbeelding 8"/>
          <p:cNvPicPr>
            <a:picLocks noChangeAspect="1"/>
          </p:cNvPicPr>
          <p:nvPr/>
        </p:nvPicPr>
        <p:blipFill>
          <a:blip r:embed="rId7"/>
          <a:stretch>
            <a:fillRect/>
          </a:stretch>
        </p:blipFill>
        <p:spPr>
          <a:xfrm>
            <a:off x="8503692" y="3162894"/>
            <a:ext cx="2944351" cy="3179899"/>
          </a:xfrm>
          <a:prstGeom prst="rect">
            <a:avLst/>
          </a:prstGeom>
        </p:spPr>
      </p:pic>
    </p:spTree>
    <p:extLst>
      <p:ext uri="{BB962C8B-B14F-4D97-AF65-F5344CB8AC3E}">
        <p14:creationId xmlns:p14="http://schemas.microsoft.com/office/powerpoint/2010/main" val="17580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8"/>
            <a:ext cx="10364451" cy="1158032"/>
          </a:xfrm>
        </p:spPr>
        <p:txBody>
          <a:bodyPr/>
          <a:lstStyle/>
          <a:p>
            <a:r>
              <a:rPr lang="nl-NL" b="1" dirty="0" smtClean="0"/>
              <a:t>Spieren §1.3.2</a:t>
            </a:r>
            <a:endParaRPr lang="nl-NL" b="1" dirty="0"/>
          </a:p>
        </p:txBody>
      </p:sp>
      <p:sp>
        <p:nvSpPr>
          <p:cNvPr id="3" name="Tijdelijke aanduiding voor inhoud 2"/>
          <p:cNvSpPr>
            <a:spLocks noGrp="1"/>
          </p:cNvSpPr>
          <p:nvPr>
            <p:ph sz="quarter" idx="13"/>
          </p:nvPr>
        </p:nvSpPr>
        <p:spPr>
          <a:xfrm>
            <a:off x="913774" y="1776550"/>
            <a:ext cx="10363826" cy="4990010"/>
          </a:xfrm>
        </p:spPr>
        <p:txBody>
          <a:bodyPr>
            <a:normAutofit fontScale="92500" lnSpcReduction="20000"/>
          </a:bodyPr>
          <a:lstStyle/>
          <a:p>
            <a:r>
              <a:rPr lang="nl-NL" sz="2400" dirty="0" smtClean="0">
                <a:solidFill>
                  <a:srgbClr val="FF0000"/>
                </a:solidFill>
              </a:rPr>
              <a:t>Willekeurige</a:t>
            </a:r>
            <a:r>
              <a:rPr lang="nl-NL" sz="2400" dirty="0" smtClean="0"/>
              <a:t> spieren </a:t>
            </a:r>
            <a:r>
              <a:rPr lang="nl-NL" sz="2400" dirty="0" smtClean="0">
                <a:sym typeface="Wingdings" panose="05000000000000000000" pitchFamily="2" charset="2"/>
              </a:rPr>
              <a:t> Kun je zelf beïnvloeden</a:t>
            </a:r>
            <a:endParaRPr lang="nl-NL" sz="2400" dirty="0"/>
          </a:p>
          <a:p>
            <a:r>
              <a:rPr lang="nl-NL" sz="2400" dirty="0">
                <a:solidFill>
                  <a:srgbClr val="FF0000"/>
                </a:solidFill>
              </a:rPr>
              <a:t>Onwillekeurige </a:t>
            </a:r>
            <a:r>
              <a:rPr lang="nl-NL" sz="2400" dirty="0"/>
              <a:t>spieren </a:t>
            </a:r>
            <a:r>
              <a:rPr lang="nl-NL" sz="2400" dirty="0" smtClean="0"/>
              <a:t>(bv hart of peristaltiek) </a:t>
            </a:r>
            <a:r>
              <a:rPr lang="nl-NL" sz="2400" dirty="0" smtClean="0">
                <a:sym typeface="Wingdings" panose="05000000000000000000" pitchFamily="2" charset="2"/>
              </a:rPr>
              <a:t> kun je niet zelf beïnvloeden </a:t>
            </a:r>
          </a:p>
          <a:p>
            <a:r>
              <a:rPr lang="nl-NL" sz="2400" dirty="0" smtClean="0"/>
              <a:t>Zijn </a:t>
            </a:r>
            <a:r>
              <a:rPr lang="nl-NL" sz="2400" dirty="0"/>
              <a:t>verbonden met zenuwstelsel zodat ze prikkels vanuit de hersenen kunnen doorgeven</a:t>
            </a:r>
          </a:p>
          <a:p>
            <a:r>
              <a:rPr lang="nl-NL" sz="2400" dirty="0" smtClean="0">
                <a:solidFill>
                  <a:srgbClr val="FF0000"/>
                </a:solidFill>
              </a:rPr>
              <a:t>Buigspieren</a:t>
            </a:r>
            <a:r>
              <a:rPr lang="nl-NL" sz="2400" dirty="0" smtClean="0"/>
              <a:t> (zorgt dat een spier kan buigen en </a:t>
            </a:r>
            <a:r>
              <a:rPr lang="nl-NL" sz="2400" dirty="0">
                <a:solidFill>
                  <a:srgbClr val="FF0000"/>
                </a:solidFill>
              </a:rPr>
              <a:t>strekspieren</a:t>
            </a:r>
            <a:r>
              <a:rPr lang="nl-NL" sz="2400" dirty="0"/>
              <a:t> </a:t>
            </a:r>
            <a:r>
              <a:rPr lang="nl-NL" sz="2400" dirty="0" smtClean="0"/>
              <a:t>(zorgt dat een spier weer naar de oorspronkelijke stand terug gaat)</a:t>
            </a:r>
            <a:endParaRPr lang="nl-NL" sz="2400" dirty="0"/>
          </a:p>
          <a:p>
            <a:pPr>
              <a:buFont typeface="Wingdings" panose="05000000000000000000" pitchFamily="2" charset="2"/>
              <a:buChar char="§"/>
            </a:pPr>
            <a:r>
              <a:rPr lang="nl-NL" sz="2400" dirty="0"/>
              <a:t>Functies spieren:	geven stevigheid aan lichaam</a:t>
            </a:r>
          </a:p>
          <a:p>
            <a:pPr marL="2743200" lvl="6" indent="0">
              <a:buNone/>
            </a:pPr>
            <a:r>
              <a:rPr lang="nl-NL" sz="2400" dirty="0"/>
              <a:t>Maken bewegingen</a:t>
            </a:r>
          </a:p>
          <a:p>
            <a:pPr marL="2743200" lvl="6" indent="0">
              <a:buNone/>
            </a:pPr>
            <a:r>
              <a:rPr lang="nl-NL" sz="2400" dirty="0"/>
              <a:t>Bieden bescherming voor lichaamsdelen</a:t>
            </a:r>
          </a:p>
          <a:p>
            <a:pPr marL="2743200" lvl="6" indent="0">
              <a:buNone/>
            </a:pPr>
            <a:r>
              <a:rPr lang="nl-NL" sz="2400" dirty="0"/>
              <a:t>Verzorgen het transport van voedsel en </a:t>
            </a:r>
            <a:r>
              <a:rPr lang="nl-NL" sz="2400" dirty="0" smtClean="0"/>
              <a:t>vocht (peristaltiek)</a:t>
            </a:r>
            <a:endParaRPr lang="nl-NL" sz="2400" dirty="0"/>
          </a:p>
          <a:p>
            <a:endParaRPr lang="nl-NL" dirty="0"/>
          </a:p>
          <a:p>
            <a:endParaRPr lang="nl-NL" dirty="0"/>
          </a:p>
        </p:txBody>
      </p:sp>
    </p:spTree>
    <p:extLst>
      <p:ext uri="{BB962C8B-B14F-4D97-AF65-F5344CB8AC3E}">
        <p14:creationId xmlns:p14="http://schemas.microsoft.com/office/powerpoint/2010/main" val="12406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Bloedsomloop</a:t>
            </a:r>
            <a:r>
              <a:rPr lang="nl-NL" dirty="0"/>
              <a:t/>
            </a:r>
            <a:br>
              <a:rPr lang="nl-NL" dirty="0"/>
            </a:br>
            <a:r>
              <a:rPr lang="nl-NL" sz="1000" dirty="0"/>
              <a:t/>
            </a:r>
            <a:br>
              <a:rPr lang="nl-NL" sz="1000" dirty="0"/>
            </a:br>
            <a:r>
              <a:rPr lang="nl-NL" sz="2000" dirty="0"/>
              <a:t>samen met ademhaling een van de vitale stelsels van het lichaam</a:t>
            </a:r>
            <a:endParaRPr lang="nl-NL" dirty="0"/>
          </a:p>
        </p:txBody>
      </p:sp>
      <p:sp>
        <p:nvSpPr>
          <p:cNvPr id="3" name="Tijdelijke aanduiding voor inhoud 2"/>
          <p:cNvSpPr>
            <a:spLocks noGrp="1"/>
          </p:cNvSpPr>
          <p:nvPr>
            <p:ph sz="quarter" idx="13"/>
          </p:nvPr>
        </p:nvSpPr>
        <p:spPr>
          <a:xfrm>
            <a:off x="339634" y="1946366"/>
            <a:ext cx="10937966" cy="4820193"/>
          </a:xfrm>
        </p:spPr>
        <p:txBody>
          <a:bodyPr>
            <a:normAutofit fontScale="25000" lnSpcReduction="20000"/>
          </a:bodyPr>
          <a:lstStyle/>
          <a:p>
            <a:pPr marL="0" indent="0">
              <a:buNone/>
            </a:pPr>
            <a:r>
              <a:rPr lang="nl-NL" sz="9600" dirty="0" smtClean="0"/>
              <a:t>Bloed bestaat uit:</a:t>
            </a:r>
            <a:br>
              <a:rPr lang="nl-NL" sz="9600" dirty="0" smtClean="0"/>
            </a:br>
            <a:r>
              <a:rPr lang="nl-NL" sz="9600" dirty="0" smtClean="0"/>
              <a:t>	</a:t>
            </a:r>
          </a:p>
          <a:p>
            <a:pPr lvl="1"/>
            <a:r>
              <a:rPr lang="nl-NL" sz="9600" dirty="0" smtClean="0">
                <a:solidFill>
                  <a:srgbClr val="C00000"/>
                </a:solidFill>
              </a:rPr>
              <a:t>Bloedplasma </a:t>
            </a:r>
            <a:r>
              <a:rPr lang="nl-NL" sz="9600" dirty="0" smtClean="0"/>
              <a:t>= bestaat voor 90% uit water en allerlei voedingsstoffen voor de organen. Bloedplasma neemt op de terugweg afvalstoffen mee</a:t>
            </a:r>
            <a:br>
              <a:rPr lang="nl-NL" sz="9600" dirty="0" smtClean="0"/>
            </a:br>
            <a:endParaRPr lang="nl-NL" sz="9600" dirty="0" smtClean="0"/>
          </a:p>
          <a:p>
            <a:pPr lvl="1"/>
            <a:r>
              <a:rPr lang="nl-NL" sz="9600" dirty="0" smtClean="0">
                <a:solidFill>
                  <a:srgbClr val="C00000"/>
                </a:solidFill>
              </a:rPr>
              <a:t>Bloedcellen</a:t>
            </a:r>
            <a:r>
              <a:rPr lang="nl-NL" sz="9600" dirty="0" smtClean="0"/>
              <a:t> (bloedlichaampjes)	</a:t>
            </a:r>
          </a:p>
          <a:p>
            <a:pPr lvl="2"/>
            <a:r>
              <a:rPr lang="nl-NL" sz="9600" dirty="0" smtClean="0">
                <a:solidFill>
                  <a:srgbClr val="C00000"/>
                </a:solidFill>
              </a:rPr>
              <a:t>rode bloedcellen </a:t>
            </a:r>
            <a:r>
              <a:rPr lang="nl-NL" sz="9600" dirty="0" smtClean="0">
                <a:solidFill>
                  <a:srgbClr val="C00000"/>
                </a:solidFill>
                <a:sym typeface="Wingdings" panose="05000000000000000000" pitchFamily="2" charset="2"/>
              </a:rPr>
              <a:t> </a:t>
            </a:r>
            <a:r>
              <a:rPr lang="nl-NL" sz="9600" dirty="0" smtClean="0"/>
              <a:t>bevatten hemoglobine (</a:t>
            </a:r>
            <a:r>
              <a:rPr lang="nl-NL" sz="9600" dirty="0" err="1" smtClean="0"/>
              <a:t>Hb</a:t>
            </a:r>
            <a:r>
              <a:rPr lang="nl-NL" sz="9600" dirty="0" smtClean="0"/>
              <a:t>) die belangrijke rol spelen bij transport zuurstof door het lichaam</a:t>
            </a:r>
          </a:p>
          <a:p>
            <a:pPr lvl="2"/>
            <a:r>
              <a:rPr lang="nl-NL" sz="9600" dirty="0" smtClean="0">
                <a:solidFill>
                  <a:srgbClr val="C00000"/>
                </a:solidFill>
              </a:rPr>
              <a:t>witte bloedcellen </a:t>
            </a:r>
            <a:r>
              <a:rPr lang="nl-NL" sz="9600" dirty="0" smtClean="0">
                <a:solidFill>
                  <a:srgbClr val="C00000"/>
                </a:solidFill>
                <a:sym typeface="Wingdings" panose="05000000000000000000" pitchFamily="2" charset="2"/>
              </a:rPr>
              <a:t> </a:t>
            </a:r>
            <a:r>
              <a:rPr lang="nl-NL" sz="9600" dirty="0" smtClean="0"/>
              <a:t>belangrijke rol bij afweer tegen schadelijke bacteriën (Vormen antistoffen)</a:t>
            </a:r>
          </a:p>
          <a:p>
            <a:pPr lvl="2"/>
            <a:r>
              <a:rPr lang="nl-NL" sz="9600" dirty="0" smtClean="0">
                <a:solidFill>
                  <a:srgbClr val="C00000"/>
                </a:solidFill>
              </a:rPr>
              <a:t>Bloedplaatjes </a:t>
            </a:r>
            <a:r>
              <a:rPr lang="nl-NL" sz="9600" dirty="0" smtClean="0">
                <a:solidFill>
                  <a:srgbClr val="C00000"/>
                </a:solidFill>
                <a:sym typeface="Wingdings" panose="05000000000000000000" pitchFamily="2" charset="2"/>
              </a:rPr>
              <a:t> </a:t>
            </a:r>
            <a:r>
              <a:rPr lang="nl-NL" sz="9600" dirty="0" smtClean="0"/>
              <a:t>belangrijk voor de bloedstolling</a:t>
            </a:r>
          </a:p>
          <a:p>
            <a:endParaRPr lang="nl-NL" sz="1500" dirty="0"/>
          </a:p>
          <a:p>
            <a:pPr marL="0" indent="0">
              <a:buNone/>
            </a:pPr>
            <a:r>
              <a:rPr lang="nl-NL" sz="2600" dirty="0"/>
              <a:t> </a:t>
            </a:r>
          </a:p>
          <a:p>
            <a:pPr>
              <a:buFontTx/>
              <a:buChar char="-"/>
            </a:pPr>
            <a:endParaRPr lang="nl-NL" sz="2600" dirty="0"/>
          </a:p>
        </p:txBody>
      </p:sp>
    </p:spTree>
    <p:extLst>
      <p:ext uri="{BB962C8B-B14F-4D97-AF65-F5344CB8AC3E}">
        <p14:creationId xmlns:p14="http://schemas.microsoft.com/office/powerpoint/2010/main" val="331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169817"/>
            <a:ext cx="10364451" cy="1175657"/>
          </a:xfrm>
        </p:spPr>
        <p:txBody>
          <a:bodyPr>
            <a:normAutofit/>
          </a:bodyPr>
          <a:lstStyle/>
          <a:p>
            <a:r>
              <a:rPr lang="nl-NL" b="1" dirty="0"/>
              <a:t>Hart</a:t>
            </a:r>
            <a:r>
              <a:rPr lang="nl-NL" sz="2000" dirty="0"/>
              <a:t/>
            </a:r>
            <a:br>
              <a:rPr lang="nl-NL" sz="2000" dirty="0"/>
            </a:br>
            <a:r>
              <a:rPr lang="nl-NL" sz="2000" dirty="0"/>
              <a:t>de motor van het lichaam / pompt </a:t>
            </a:r>
            <a:r>
              <a:rPr lang="nl-NL" sz="2000" dirty="0" smtClean="0"/>
              <a:t>bloed </a:t>
            </a:r>
            <a:r>
              <a:rPr lang="nl-NL" sz="2000" dirty="0"/>
              <a:t>door lichaam </a:t>
            </a:r>
            <a:r>
              <a:rPr lang="nl-NL" sz="2000" dirty="0" smtClean="0"/>
              <a:t>= 5 </a:t>
            </a:r>
            <a:r>
              <a:rPr lang="nl-NL" sz="2000" dirty="0"/>
              <a:t>liter </a:t>
            </a:r>
          </a:p>
        </p:txBody>
      </p:sp>
      <p:sp>
        <p:nvSpPr>
          <p:cNvPr id="3" name="Tijdelijke aanduiding voor inhoud 2"/>
          <p:cNvSpPr>
            <a:spLocks noGrp="1"/>
          </p:cNvSpPr>
          <p:nvPr>
            <p:ph sz="quarter" idx="13"/>
          </p:nvPr>
        </p:nvSpPr>
        <p:spPr>
          <a:xfrm>
            <a:off x="913774" y="1201783"/>
            <a:ext cx="11278226" cy="5656217"/>
          </a:xfrm>
        </p:spPr>
        <p:txBody>
          <a:bodyPr>
            <a:noAutofit/>
          </a:bodyPr>
          <a:lstStyle/>
          <a:p>
            <a:r>
              <a:rPr lang="nl-NL" sz="2400" dirty="0"/>
              <a:t>Hart </a:t>
            </a:r>
          </a:p>
          <a:p>
            <a:pPr lvl="2"/>
            <a:r>
              <a:rPr lang="nl-NL" sz="2400" dirty="0"/>
              <a:t>linker en rechter boezem </a:t>
            </a:r>
          </a:p>
          <a:p>
            <a:pPr lvl="2"/>
            <a:r>
              <a:rPr lang="nl-NL" sz="2400" dirty="0"/>
              <a:t>linker en rechter kamer</a:t>
            </a:r>
          </a:p>
          <a:p>
            <a:r>
              <a:rPr lang="nl-NL" sz="2400" dirty="0"/>
              <a:t>Bloedsomloop</a:t>
            </a:r>
          </a:p>
          <a:p>
            <a:pPr lvl="2"/>
            <a:r>
              <a:rPr lang="nl-NL" sz="2400" dirty="0"/>
              <a:t>Kleine bloedsomloop</a:t>
            </a:r>
          </a:p>
          <a:p>
            <a:pPr lvl="2"/>
            <a:r>
              <a:rPr lang="nl-NL" sz="2400" dirty="0"/>
              <a:t>Grote bloedsomloop </a:t>
            </a:r>
          </a:p>
          <a:p>
            <a:r>
              <a:rPr lang="nl-NL" sz="2400" dirty="0"/>
              <a:t>Bloedvaten</a:t>
            </a:r>
          </a:p>
          <a:p>
            <a:pPr lvl="2"/>
            <a:r>
              <a:rPr lang="nl-NL" sz="2400" dirty="0" smtClean="0"/>
              <a:t>Slagaders (arteriën)</a:t>
            </a:r>
            <a:r>
              <a:rPr lang="nl-NL" sz="2400" dirty="0" smtClean="0">
                <a:sym typeface="Wingdings" panose="05000000000000000000" pitchFamily="2" charset="2"/>
              </a:rPr>
              <a:t> krachtig. dikke wand. Transport Bloed van hart af</a:t>
            </a:r>
            <a:endParaRPr lang="nl-NL" sz="2400" dirty="0"/>
          </a:p>
          <a:p>
            <a:pPr lvl="2"/>
            <a:r>
              <a:rPr lang="nl-NL" sz="2400" dirty="0" smtClean="0"/>
              <a:t>Aders (venen) </a:t>
            </a:r>
            <a:r>
              <a:rPr lang="nl-NL" sz="2400" dirty="0" smtClean="0">
                <a:sym typeface="Wingdings" panose="05000000000000000000" pitchFamily="2" charset="2"/>
              </a:rPr>
              <a:t> Transport bloed naar het hart terug</a:t>
            </a:r>
            <a:endParaRPr lang="nl-NL" sz="2400" dirty="0"/>
          </a:p>
          <a:p>
            <a:pPr lvl="2"/>
            <a:r>
              <a:rPr lang="nl-NL" sz="2400" dirty="0" smtClean="0"/>
              <a:t>Haarvaten (capillairen) kleinste aders. Dunne wand. </a:t>
            </a:r>
            <a:endParaRPr lang="nl-NL" sz="2400" dirty="0"/>
          </a:p>
        </p:txBody>
      </p:sp>
    </p:spTree>
    <p:extLst>
      <p:ext uri="{BB962C8B-B14F-4D97-AF65-F5344CB8AC3E}">
        <p14:creationId xmlns:p14="http://schemas.microsoft.com/office/powerpoint/2010/main" val="354032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hart</a:t>
            </a:r>
          </a:p>
        </p:txBody>
      </p:sp>
      <p:sp>
        <p:nvSpPr>
          <p:cNvPr id="5" name="Tijdelijke aanduiding voor inhoud 4"/>
          <p:cNvSpPr>
            <a:spLocks noGrp="1"/>
          </p:cNvSpPr>
          <p:nvPr>
            <p:ph sz="quarter" idx="13"/>
          </p:nvPr>
        </p:nvSpPr>
        <p:spPr>
          <a:xfrm>
            <a:off x="913774" y="2367092"/>
            <a:ext cx="10363826" cy="3794717"/>
          </a:xfrm>
        </p:spPr>
        <p:txBody>
          <a:bodyPr>
            <a:normAutofit fontScale="85000" lnSpcReduction="20000"/>
          </a:bodyPr>
          <a:lstStyle/>
          <a:p>
            <a:endParaRPr lang="nl-NL" dirty="0"/>
          </a:p>
          <a:p>
            <a:endParaRPr lang="nl-NL" dirty="0"/>
          </a:p>
          <a:p>
            <a:endParaRPr lang="nl-NL" dirty="0"/>
          </a:p>
          <a:p>
            <a:endParaRPr lang="nl-NL" dirty="0"/>
          </a:p>
          <a:p>
            <a:endParaRPr lang="nl-NL" dirty="0"/>
          </a:p>
          <a:p>
            <a:endParaRPr lang="nl-NL" dirty="0"/>
          </a:p>
          <a:p>
            <a:pPr lvl="7"/>
            <a:endParaRPr lang="nl-NL" dirty="0">
              <a:hlinkClick r:id="rId3"/>
            </a:endParaRPr>
          </a:p>
          <a:p>
            <a:pPr lvl="7"/>
            <a:endParaRPr lang="nl-NL" dirty="0">
              <a:hlinkClick r:id="rId3"/>
            </a:endParaRPr>
          </a:p>
          <a:p>
            <a:pPr lvl="7"/>
            <a:endParaRPr lang="nl-NL" dirty="0">
              <a:hlinkClick r:id="rId3"/>
            </a:endParaRPr>
          </a:p>
          <a:p>
            <a:pPr lvl="7"/>
            <a:endParaRPr lang="nl-NL" dirty="0">
              <a:hlinkClick r:id="rId3"/>
            </a:endParaRPr>
          </a:p>
          <a:p>
            <a:pPr lvl="7"/>
            <a:endParaRPr lang="nl-NL" dirty="0">
              <a:hlinkClick r:id="rId3"/>
            </a:endParaRPr>
          </a:p>
          <a:p>
            <a:pPr lvl="7"/>
            <a:r>
              <a:rPr lang="nl-NL" dirty="0">
                <a:hlinkClick r:id="rId3"/>
              </a:rPr>
              <a:t>https://youtu.be/pULytfpp5Dc</a:t>
            </a:r>
            <a:endParaRPr lang="nl-NL"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74" y="2067340"/>
            <a:ext cx="3979718" cy="3635234"/>
          </a:xfrm>
          <a:prstGeom prst="rect">
            <a:avLst/>
          </a:prstGeom>
        </p:spPr>
      </p:pic>
      <p:pic>
        <p:nvPicPr>
          <p:cNvPr id="7" name="Afbeelding 6"/>
          <p:cNvPicPr>
            <a:picLocks noChangeAspect="1"/>
          </p:cNvPicPr>
          <p:nvPr/>
        </p:nvPicPr>
        <p:blipFill>
          <a:blip r:embed="rId5"/>
          <a:stretch>
            <a:fillRect/>
          </a:stretch>
        </p:blipFill>
        <p:spPr>
          <a:xfrm>
            <a:off x="7062389" y="2067340"/>
            <a:ext cx="4215211" cy="3737112"/>
          </a:xfrm>
          <a:prstGeom prst="rect">
            <a:avLst/>
          </a:prstGeom>
        </p:spPr>
      </p:pic>
    </p:spTree>
    <p:extLst>
      <p:ext uri="{BB962C8B-B14F-4D97-AF65-F5344CB8AC3E}">
        <p14:creationId xmlns:p14="http://schemas.microsoft.com/office/powerpoint/2010/main" val="254671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Opdracht</a:t>
            </a:r>
            <a:endParaRPr lang="nl-NL" b="1" dirty="0"/>
          </a:p>
        </p:txBody>
      </p:sp>
      <p:sp>
        <p:nvSpPr>
          <p:cNvPr id="3" name="Tijdelijke aanduiding voor inhoud 2"/>
          <p:cNvSpPr>
            <a:spLocks noGrp="1"/>
          </p:cNvSpPr>
          <p:nvPr>
            <p:ph sz="quarter" idx="13"/>
          </p:nvPr>
        </p:nvSpPr>
        <p:spPr/>
        <p:txBody>
          <a:bodyPr>
            <a:normAutofit/>
          </a:bodyPr>
          <a:lstStyle/>
          <a:p>
            <a:r>
              <a:rPr lang="nl-NL" sz="2400" dirty="0" smtClean="0"/>
              <a:t>Zoek in tweetallen uit hoe de grote bloedsomloop werkt.</a:t>
            </a:r>
            <a:endParaRPr lang="nl-NL" sz="2400" dirty="0"/>
          </a:p>
        </p:txBody>
      </p:sp>
    </p:spTree>
    <p:extLst>
      <p:ext uri="{BB962C8B-B14F-4D97-AF65-F5344CB8AC3E}">
        <p14:creationId xmlns:p14="http://schemas.microsoft.com/office/powerpoint/2010/main" val="361773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TM04033925[[fn=Druppel]]</Template>
  <TotalTime>1018</TotalTime>
  <Words>1277</Words>
  <Application>Microsoft Office PowerPoint</Application>
  <PresentationFormat>Breedbeeld</PresentationFormat>
  <Paragraphs>188</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Tw Cen MT</vt:lpstr>
      <vt:lpstr>Wingdings</vt:lpstr>
      <vt:lpstr>Druppel</vt:lpstr>
      <vt:lpstr>Anatomie en Fysiologie</vt:lpstr>
      <vt:lpstr>Terugblik vorige les</vt:lpstr>
      <vt:lpstr>Functies skelet (§1.3.1)</vt:lpstr>
      <vt:lpstr>Wat is hier gebroken?</vt:lpstr>
      <vt:lpstr>Spieren §1.3.2</vt:lpstr>
      <vt:lpstr>Bloedsomloop  samen met ademhaling een van de vitale stelsels van het lichaam</vt:lpstr>
      <vt:lpstr>Hart de motor van het lichaam / pompt bloed door lichaam = 5 liter </vt:lpstr>
      <vt:lpstr>hart</vt:lpstr>
      <vt:lpstr>Opdracht</vt:lpstr>
      <vt:lpstr>Kleine en grote bloedsomloop</vt:lpstr>
      <vt:lpstr>Opdracht:  Maak individueel een samenvatting van Lymfatisch systeem &amp; milt §1.4.8 en §1.4.9 </vt:lpstr>
      <vt:lpstr>Bij extra tijd onderstaande link overnemen en in tweetallen het skelet weer in elkaar zetten. Wie het het snelste doet heeft gewonnen</vt:lpstr>
      <vt:lpstr>Huiswerk: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en Fysiologie</dc:title>
  <dc:creator>Anne Westera</dc:creator>
  <cp:lastModifiedBy>Ilse Mellema - Peper</cp:lastModifiedBy>
  <cp:revision>55</cp:revision>
  <dcterms:created xsi:type="dcterms:W3CDTF">2016-09-12T14:01:33Z</dcterms:created>
  <dcterms:modified xsi:type="dcterms:W3CDTF">2018-09-19T15:07:40Z</dcterms:modified>
</cp:coreProperties>
</file>